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18" d="100"/>
          <a:sy n="218" d="100"/>
        </p:scale>
        <p:origin x="160" y="3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44931-EF03-47B6-9C01-E855DB810ACA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44508-E9C9-4145-8342-7FCC3E6B32D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596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Redocking cage small +1cm visually – PyRx</a:t>
            </a:r>
          </a:p>
          <a:p>
            <a:r>
              <a:rPr lang="de-DE" smtClean="0"/>
              <a:t>Exhau6</a:t>
            </a:r>
            <a:r>
              <a:rPr lang="de-DE" baseline="0" smtClean="0"/>
              <a:t> </a:t>
            </a:r>
            <a:r>
              <a:rPr lang="de-DE" smtClean="0"/>
              <a:t>SMINA: autoboxSTI -18.1, autobox + 1 -18.1, local_only</a:t>
            </a:r>
            <a:r>
              <a:rPr lang="de-DE" baseline="0" smtClean="0"/>
              <a:t> -18.1</a:t>
            </a:r>
          </a:p>
          <a:p>
            <a:r>
              <a:rPr lang="de-DE" baseline="0" smtClean="0"/>
              <a:t>Exhau6 SMINA regular:  autobox -8.5, </a:t>
            </a:r>
            <a:r>
              <a:rPr lang="de-DE" smtClean="0"/>
              <a:t>autobox + 1 -8.9</a:t>
            </a:r>
            <a:r>
              <a:rPr lang="de-DE" baseline="0" smtClean="0"/>
              <a:t> , local_only -8.78 -6.42 – can‘t find pose</a:t>
            </a:r>
          </a:p>
          <a:p>
            <a:endParaRPr lang="de-DE" baseline="0" smtClean="0"/>
          </a:p>
          <a:p>
            <a:r>
              <a:rPr lang="de-DE" baseline="0" smtClean="0"/>
              <a:t>Semirigid-rigid refers to lig rigid, re flex-d-5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ABD62-3783-431B-930C-3688417D51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447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90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959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7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984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307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272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209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484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460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079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207F-9BA2-4436-9AC5-CEDAED2C66CE}" type="datetimeFigureOut">
              <a:rPr lang="de-CH" smtClean="0"/>
              <a:t>27.03.2021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1CA5-EAAD-4A38-8945-9B375282C7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28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13379"/>
              </p:ext>
            </p:extLst>
          </p:nvPr>
        </p:nvGraphicFramePr>
        <p:xfrm>
          <a:off x="2649495" y="275508"/>
          <a:ext cx="6656820" cy="504396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36000"/>
                <a:gridCol w="540000"/>
                <a:gridCol w="540000"/>
                <a:gridCol w="540000"/>
                <a:gridCol w="540000"/>
                <a:gridCol w="2416595"/>
                <a:gridCol w="584462"/>
                <a:gridCol w="559763"/>
              </a:tblGrid>
              <a:tr h="375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effectLst/>
                        </a:rPr>
                        <a:t>GSL-Headgroup</a:t>
                      </a:r>
                      <a:endParaRPr lang="de-CH" sz="11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CH" sz="1000" b="1" smtClean="0">
                          <a:latin typeface="+mn-lt"/>
                        </a:rPr>
                        <a:t>SWModel</a:t>
                      </a:r>
                      <a:r>
                        <a:rPr lang="de-CH" sz="1000" b="1" baseline="0" smtClean="0">
                          <a:latin typeface="+mn-lt"/>
                        </a:rPr>
                        <a:t> 7a25</a:t>
                      </a:r>
                      <a:endParaRPr lang="de-CH" sz="1000" b="1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CH" sz="600" b="1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CH" sz="1000" b="1" smtClean="0">
                          <a:latin typeface="+mn-lt"/>
                        </a:rPr>
                        <a:t>5X4S</a:t>
                      </a:r>
                      <a:endParaRPr lang="de-CH" sz="600" b="1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de-CH" sz="6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000" smtClean="0"/>
                        <a:t>IUPAC Name</a:t>
                      </a:r>
                      <a:endParaRPr lang="de-CH" sz="1000" b="1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1" i="0" u="none" strike="noStrike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de-CH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de-CH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06942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 smtClean="0">
                          <a:effectLst/>
                        </a:rPr>
                        <a:t>DSGG </a:t>
                      </a:r>
                      <a:r>
                        <a:rPr lang="de-CH" sz="700" u="none" strike="noStrike" baseline="30000" smtClean="0">
                          <a:effectLst/>
                        </a:rPr>
                        <a:t>#</a:t>
                      </a:r>
                      <a:endParaRPr lang="de-CH" sz="1000" b="0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-25.4</a:t>
                      </a:r>
                      <a:endParaRPr lang="de-CH" sz="1000" b="0" i="0" u="none" strike="noStrike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A-D-Neu5Ac-(2-3)-B-D-Galp-(1-3)-[A-D-Neu5Ac-(2-6)]-B-D-GalpNAc-(1-3)-A-D-Galp-(1-4)-B-D-Galp-(1-4)-</a:t>
                      </a:r>
                      <a:r>
                        <a:rPr lang="de-CH" sz="600" u="none" strike="noStrike" smtClean="0">
                          <a:effectLst/>
                        </a:rPr>
                        <a:t>B-D-Glcp-OH 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06942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 smtClean="0">
                          <a:effectLst/>
                        </a:rPr>
                        <a:t>I </a:t>
                      </a:r>
                      <a:r>
                        <a:rPr lang="de-CH" sz="1000" u="none" strike="noStrike">
                          <a:effectLst/>
                        </a:rPr>
                        <a:t>H antigen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7.6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-15.5</a:t>
                      </a:r>
                      <a:endParaRPr lang="de-CH" sz="1000" b="0" i="0" u="none" strike="noStrike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A-L-Fucp-(1-2)-B-D-Galp-(1-3)-B-D-GlcpNAc-(1-3)-B-D-Galp-(1-4)-B-D-Glcp-OH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Lacto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GalNAc-GM1b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7.6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-21.3</a:t>
                      </a:r>
                      <a:endParaRPr lang="de-CH" sz="1000" b="0" i="0" u="none" strike="noStrike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de-CH" sz="10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  <a:endParaRPr lang="de-CH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B-D-GalpNAc-(1-4)-[A-D-Neu5Ac-(2-3)]-B-D-Galp-(1-3)-B-D-GalpNAc-(1-4)-B-D-Galp-(1-4)-B-D-Glcp-OH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Ganglio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96941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VI3(Galb </a:t>
                      </a:r>
                      <a:r>
                        <a:rPr lang="de-CH" sz="1000" u="none" strike="noStrike" smtClean="0">
                          <a:effectLst/>
                        </a:rPr>
                        <a:t>1-4GlcNAcb)-Lc4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7.4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-18.9</a:t>
                      </a:r>
                      <a:endParaRPr lang="de-CH" sz="1000" b="0" i="0" u="none" strike="noStrike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-18.8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B-D-Galp-(1-4)-B-D-GlcpNAc-(1-3)-B-D-Galp-(1-3)-B-D-GlcpNAc-(1-3)-B-D-Galp-(1-4)-B-D-Glcp-OH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X-hapten, SSEA-1, </a:t>
                      </a:r>
                      <a:r>
                        <a:rPr lang="de-CH" sz="1000" u="none" strike="noStrike" smtClean="0">
                          <a:effectLst/>
                        </a:rPr>
                        <a:t>Le</a:t>
                      </a:r>
                      <a:r>
                        <a:rPr lang="de-CH" sz="1000" u="none" strike="noStrike" baseline="30000" smtClean="0">
                          <a:effectLst/>
                        </a:rPr>
                        <a:t>x</a:t>
                      </a:r>
                      <a:r>
                        <a:rPr lang="de-CH" sz="1000" u="none" strike="noStrike" smtClean="0">
                          <a:effectLst/>
                        </a:rPr>
                        <a:t>-5 </a:t>
                      </a:r>
                      <a:r>
                        <a:rPr lang="de-CH" sz="1000" u="none" strike="noStrike" baseline="30000" smtClean="0">
                          <a:effectLst/>
                        </a:rPr>
                        <a:t>*</a:t>
                      </a:r>
                      <a:endParaRPr lang="de-CH" sz="1000" b="0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7.3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-16.1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-14.9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B-D-Galp-(1-4)-[A-L-Fucp-(1-3)]B-D-GlcpNAc-(1-3)-B-D-Galp-(1-4)-B-D-Glcp-OH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Le</a:t>
                      </a:r>
                      <a:r>
                        <a:rPr lang="de-CH" sz="1000" u="none" strike="noStrike" baseline="30000">
                          <a:effectLst/>
                        </a:rPr>
                        <a:t>y</a:t>
                      </a:r>
                      <a:r>
                        <a:rPr lang="de-CH" sz="1000" u="none" strike="noStrike">
                          <a:effectLst/>
                        </a:rPr>
                        <a:t>-8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7.3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-21.4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A-L-Fucp-(1-2)-B-D-Galp-(1-4)-[A-L-Fucp-(1-3)]B-D-GlcpNAc-(1-3)-B-D-Galp-(1-4)-B-D-GlcpNAc-(1-3)-B-D-Galp-(1-4)-B-D-Glcp-OH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IV 3-nLcOse4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7.3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-18.9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B-D-GalpNAc-(1-3)-A-D-Galp-(1-3)-B-D-Galp-(1-4)-B-D-GlcpNAc-(1-3)-B-D-Galp-(1-4)-B-D-Glcp-OH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4083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>
                          <a:effectLst/>
                        </a:rPr>
                        <a:t>Heparin </a:t>
                      </a:r>
                      <a:r>
                        <a:rPr lang="de-CH" sz="1000" u="none" strike="noStrike" smtClean="0">
                          <a:effectLst/>
                        </a:rPr>
                        <a:t>(3ina </a:t>
                      </a:r>
                      <a:r>
                        <a:rPr lang="de-CH" sz="1000" kern="1200" baseline="30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lang="de-CH" sz="1000" u="none" strike="noStrike" smtClean="0">
                          <a:effectLst/>
                        </a:rPr>
                        <a:t>)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7.3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-29.7</a:t>
                      </a:r>
                      <a:endParaRPr lang="de-CH" sz="1000" b="0" i="0" u="none" strike="noStrike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-22.2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u="none" strike="noStrike" smtClean="0">
                          <a:effectLst/>
                        </a:rPr>
                        <a:t>A-D-GlcpNSO36SO3-(1-4)-A-L-IdopA2SO3-(1-4)-A-D-GlcpNSO33SO36SO3-(1-4)-A-L-IdopA2SO3-(1-4)-A-D-GlcpNSO36SO3-(1-4)-A-L-IdopA2SO3-(1-4)-A-D-GlcpNSO36SO3-(1-4)-A-L-IdopA2SO3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Heparan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sulfate</a:t>
                      </a:r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 smtClean="0">
                          <a:effectLst/>
                        </a:rPr>
                        <a:t>GM1b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>
                          <a:effectLst/>
                        </a:rPr>
                        <a:t>-</a:t>
                      </a:r>
                      <a:r>
                        <a:rPr lang="de-CH" sz="1000" u="none" strike="noStrike" smtClean="0">
                          <a:effectLst/>
                        </a:rPr>
                        <a:t>7.2</a:t>
                      </a:r>
                      <a:endParaRPr lang="de-CH" sz="1000" u="none" strike="noStrike" smtClean="0"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-18.2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-18.7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A-D-Neu5Ac-(2-3)-B-D-Galp-(1-3)-B-D-GalpNAc-(1-4)-B-D-Galp-(1-4)-B-D-Glcp-OH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Ganglio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313" marR="8313" marT="8313" marB="0" anchor="ctr"/>
                </a:tc>
              </a:tr>
              <a:tr h="296941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 smtClean="0">
                          <a:effectLst/>
                        </a:rPr>
                        <a:t>Lactosialyl-tetraose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-17.2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-17.2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A-D-Neup5Ac-(2-3)-B-D-Galp-(1-3)-B-D-GlcpNAc-(1-3)-B-D-Galp-(1-4)-</a:t>
                      </a:r>
                      <a:r>
                        <a:rPr lang="de-CH" sz="600" u="none" strike="noStrike" smtClean="0">
                          <a:effectLst/>
                        </a:rPr>
                        <a:t>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VI 3GalNAca-IV 6kladoLcOse8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-24.1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-23.6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A-D-GalpNAc-(1-3)-B-D-Galp-(1-4)-B-D-GlcpNAc-(1-3)-[B-D-Galp-(1-4)-B-D-GlcpNAc-(1-6)]-B-D-Galp-(1-4)-B-D-GlcpNAc-(1-3)-B-D-Galp-(1-4)-B-D-Glcp-OH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06942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 smtClean="0">
                          <a:effectLst/>
                        </a:rPr>
                        <a:t>Gb4</a:t>
                      </a:r>
                      <a:r>
                        <a:rPr lang="de-CH" sz="1000" u="none" strike="noStrike" baseline="0" smtClean="0">
                          <a:effectLst/>
                        </a:rPr>
                        <a:t> (P antigen)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-14.3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-11.8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B-D-GalpNAc-(1-3)-A-D-Galp-(1-4)-B-D-Galp-(1-4)-B-D-Glcp-OH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VIM-II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-21.4</a:t>
                      </a:r>
                      <a:endParaRPr lang="de-CH" sz="1000" b="0" i="0" u="none" strike="noStrike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de-CH" sz="10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22.0</a:t>
                      </a:r>
                      <a:endParaRPr lang="de-CH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A-D-Neu5Ac-(2-3)-B-D-Galp-(1-4)-B-D-GlcpNAc-(1-3)-B-D-Galp-(1-4)-[A-L-Fucp-(1-3)]B-D-GlcpNAc-(1-3)-B-D-Galp-(1-4)-B-D-Glcp-OH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Lacto-N-neohexaose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-18.1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-16.4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B-D-Galp-(1-4)-B-D-GlcpNAc-(1-6)-[B-D-Galp-(1-4)-B-D-GlcpNAc-(1-3)]-B-D-Galp-(1-4)-</a:t>
                      </a:r>
                      <a:r>
                        <a:rPr lang="de-CH" sz="600" u="none" strike="noStrike" smtClean="0">
                          <a:effectLst/>
                        </a:rPr>
                        <a:t>B-D-Glc-OH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06942">
                <a:tc>
                  <a:txBody>
                    <a:bodyPr/>
                    <a:lstStyle/>
                    <a:p>
                      <a:pPr algn="l" fontAlgn="b"/>
                      <a:r>
                        <a:rPr lang="de-CH" sz="1000" u="none" strike="noStrike">
                          <a:effectLst/>
                        </a:rPr>
                        <a:t>LM1, iso-LM1 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-14.2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-15.6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B-D-Galp-(1-3)-B-D-GlcpNAc-(1-3)-B-D-Galp-(1-4)-B-D-Glcp-OH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076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effectLst/>
                        </a:rPr>
                        <a:t>Polymeric Le</a:t>
                      </a:r>
                      <a:r>
                        <a:rPr lang="de-CH" sz="1000" u="none" strike="noStrike" baseline="30000" smtClean="0">
                          <a:effectLst/>
                        </a:rPr>
                        <a:t>x</a:t>
                      </a:r>
                      <a:r>
                        <a:rPr lang="de-CH" sz="1000" u="none" strike="noStrike" smtClean="0">
                          <a:effectLst/>
                        </a:rPr>
                        <a:t> </a:t>
                      </a:r>
                      <a:r>
                        <a:rPr lang="de-CH" sz="1000" kern="1200" baseline="300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‖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u="none" strike="noStrike" smtClean="0">
                          <a:effectLst/>
                        </a:rPr>
                        <a:t>-7.0</a:t>
                      </a:r>
                      <a:endParaRPr lang="de-CH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u="none" strike="noStrike" smtClean="0">
                          <a:solidFill>
                            <a:srgbClr val="92D050"/>
                          </a:solidFill>
                          <a:effectLst/>
                        </a:rPr>
                        <a:t>-25.6</a:t>
                      </a:r>
                      <a:endParaRPr lang="de-CH" sz="1000" b="0" i="0" u="none" strike="noStrike" smtClean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-24.5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u="none" strike="noStrike">
                          <a:effectLst/>
                        </a:rPr>
                        <a:t>B-D-Galp-(1-4)-[A-L-Fucp-(1-3)]B-D-GlcpNAc-(1-3)-B-D-Galp-(1-4)-[A-L-Fucp-(1-3)]B-D-GlcpNAc-(1-3)-B-D-Galp-(1-4)-[A-L-Fucp-(1-3)]B-D-GlcpNAc-(1-3)-B-D-Galp-(1-4)-B-D-Glcp-OH</a:t>
                      </a:r>
                      <a:endParaRPr lang="de-CH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7" marR="7307" marT="7307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Neolacto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de-CH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de-C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2579988" y="5569689"/>
            <a:ext cx="6606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smtClean="0"/>
              <a:t># Found as Di-Sialosyl Galactosyl Globoside </a:t>
            </a:r>
            <a:r>
              <a:rPr lang="de-DE" sz="800"/>
              <a:t>or Sialosyl-Monosialosyl Galactosyl Globoside </a:t>
            </a:r>
            <a:r>
              <a:rPr lang="de-DE" sz="800" smtClean="0"/>
              <a:t>(Sialosyl-MSGG</a:t>
            </a:r>
            <a:r>
              <a:rPr lang="de-DE" sz="800"/>
              <a:t>) and classifiable as </a:t>
            </a:r>
            <a:r>
              <a:rPr lang="de-DE" sz="800" smtClean="0"/>
              <a:t>Di-Sialosyl-Gb5 or </a:t>
            </a:r>
            <a:r>
              <a:rPr lang="en-GB" sz="800"/>
              <a:t>D</a:t>
            </a:r>
            <a:r>
              <a:rPr lang="en-GB" sz="800" smtClean="0"/>
              <a:t>i-sialosyl-Galb1-3-Gb4</a:t>
            </a:r>
            <a:r>
              <a:rPr lang="de-DE" sz="800" smtClean="0"/>
              <a:t> </a:t>
            </a:r>
          </a:p>
          <a:p>
            <a:r>
              <a:rPr lang="de-DE" sz="800"/>
              <a:t>*</a:t>
            </a:r>
            <a:r>
              <a:rPr lang="de-DE" sz="800" smtClean="0"/>
              <a:t> Type II isomer of Le</a:t>
            </a:r>
            <a:r>
              <a:rPr lang="de-DE" sz="800" baseline="30000" smtClean="0"/>
              <a:t>a</a:t>
            </a:r>
          </a:p>
          <a:p>
            <a:r>
              <a:rPr lang="de-CH" sz="800" smtClean="0"/>
              <a:t>†</a:t>
            </a:r>
            <a:r>
              <a:rPr lang="de-DE" sz="800" smtClean="0"/>
              <a:t> charge correction pending</a:t>
            </a:r>
          </a:p>
          <a:p>
            <a:r>
              <a:rPr lang="de-CH" sz="800" smtClean="0"/>
              <a:t>‖</a:t>
            </a:r>
            <a:r>
              <a:rPr lang="de-DE" sz="800" smtClean="0"/>
              <a:t> Also named „Trimeric Le</a:t>
            </a:r>
            <a:r>
              <a:rPr lang="de-DE" sz="800" baseline="30000" smtClean="0"/>
              <a:t>x</a:t>
            </a:r>
            <a:r>
              <a:rPr lang="de-DE" sz="800" smtClean="0"/>
              <a:t>“</a:t>
            </a:r>
          </a:p>
          <a:p>
            <a:endParaRPr lang="de-DE" sz="800" smtClean="0"/>
          </a:p>
          <a:p>
            <a:r>
              <a:rPr lang="de-DE" sz="800" smtClean="0">
                <a:solidFill>
                  <a:srgbClr val="92D050"/>
                </a:solidFill>
              </a:rPr>
              <a:t>refined/redocked (exhaustiveness 3)</a:t>
            </a:r>
            <a:r>
              <a:rPr lang="de-DE" sz="800">
                <a:solidFill>
                  <a:srgbClr val="92D050"/>
                </a:solidFill>
              </a:rPr>
              <a:t> </a:t>
            </a:r>
            <a:endParaRPr lang="de-DE" sz="800" smtClean="0">
              <a:solidFill>
                <a:srgbClr val="92D050"/>
              </a:solidFill>
            </a:endParaRPr>
          </a:p>
          <a:p>
            <a:r>
              <a:rPr lang="de-DE" sz="800">
                <a:solidFill>
                  <a:srgbClr val="FF0000"/>
                </a:solidFill>
              </a:rPr>
              <a:t>refined/redocked (exhaustiveness </a:t>
            </a:r>
            <a:r>
              <a:rPr lang="de-DE" sz="800" smtClean="0">
                <a:solidFill>
                  <a:srgbClr val="FF0000"/>
                </a:solidFill>
              </a:rPr>
              <a:t>4) </a:t>
            </a:r>
            <a:endParaRPr lang="de-DE" sz="800">
              <a:solidFill>
                <a:srgbClr val="FF0000"/>
              </a:solidFill>
            </a:endParaRPr>
          </a:p>
          <a:p>
            <a:endParaRPr lang="de-DE" sz="800" smtClean="0">
              <a:solidFill>
                <a:srgbClr val="92D05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79988" y="5354245"/>
            <a:ext cx="9781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smtClean="0"/>
              <a:t>Affinity in kcal/mol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350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Breitbild</PresentationFormat>
  <Paragraphs>149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</dc:creator>
  <cp:lastModifiedBy>K</cp:lastModifiedBy>
  <cp:revision>1</cp:revision>
  <dcterms:created xsi:type="dcterms:W3CDTF">2021-03-27T06:17:17Z</dcterms:created>
  <dcterms:modified xsi:type="dcterms:W3CDTF">2021-03-27T06:17:25Z</dcterms:modified>
</cp:coreProperties>
</file>